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316641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73372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427274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32080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10911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54164E3-3BC7-4F65-A332-66A12811EC4C}" type="datetimeFigureOut">
              <a:rPr lang="en-US" smtClean="0"/>
              <a:t>11/30/2022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343900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54164E3-3BC7-4F65-A332-66A12811EC4C}" type="datetimeFigureOut">
              <a:rPr lang="en-US" smtClean="0"/>
              <a:t>11/30/2022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82256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54164E3-3BC7-4F65-A332-66A12811EC4C}" type="datetimeFigureOut">
              <a:rPr lang="en-US" smtClean="0"/>
              <a:t>11/30/2022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122932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54164E3-3BC7-4F65-A332-66A12811EC4C}" type="datetimeFigureOut">
              <a:rPr lang="en-US" smtClean="0"/>
              <a:t>11/30/2022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410007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4164E3-3BC7-4F65-A332-66A12811EC4C}" type="datetimeFigureOut">
              <a:rPr lang="en-US" smtClean="0"/>
              <a:t>11/30/2022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7595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4164E3-3BC7-4F65-A332-66A12811EC4C}" type="datetimeFigureOut">
              <a:rPr lang="en-US" smtClean="0"/>
              <a:t>11/30/2022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B4A807A-E3B3-4A8C-8EDE-41B679AFD139}" type="slidenum">
              <a:rPr lang="en-US" smtClean="0"/>
              <a:t>‹#›</a:t>
            </a:fld>
            <a:endParaRPr lang="en-US"/>
          </a:p>
        </p:txBody>
      </p:sp>
    </p:spTree>
    <p:extLst>
      <p:ext uri="{BB962C8B-B14F-4D97-AF65-F5344CB8AC3E}">
        <p14:creationId xmlns:p14="http://schemas.microsoft.com/office/powerpoint/2010/main" val="259532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64E3-3BC7-4F65-A332-66A12811EC4C}" type="datetimeFigureOut">
              <a:rPr lang="en-US" smtClean="0"/>
              <a:t>11/30/2022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A807A-E3B3-4A8C-8EDE-41B679AFD139}" type="slidenum">
              <a:rPr lang="en-US" smtClean="0"/>
              <a:t>‹#›</a:t>
            </a:fld>
            <a:endParaRPr lang="en-US"/>
          </a:p>
        </p:txBody>
      </p:sp>
    </p:spTree>
    <p:extLst>
      <p:ext uri="{BB962C8B-B14F-4D97-AF65-F5344CB8AC3E}">
        <p14:creationId xmlns:p14="http://schemas.microsoft.com/office/powerpoint/2010/main" val="2402977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3400" y="304800"/>
            <a:ext cx="8077200" cy="3166380"/>
          </a:xfrm>
          <a:prstGeom prst="rect">
            <a:avLst/>
          </a:prstGeom>
        </p:spPr>
        <p:txBody>
          <a:bodyPr wrap="square">
            <a:spAutoFit/>
          </a:bodyPr>
          <a:lstStyle/>
          <a:p>
            <a:pPr algn="ctr" rtl="1">
              <a:lnSpc>
                <a:spcPct val="115000"/>
              </a:lnSpc>
              <a:spcAft>
                <a:spcPts val="1000"/>
              </a:spcAft>
            </a:pPr>
            <a:r>
              <a:rPr lang="ar-IQ" sz="2400" b="1" dirty="0">
                <a:ea typeface="Calibri"/>
              </a:rPr>
              <a:t>العصر السومري الاول</a:t>
            </a:r>
            <a:endParaRPr lang="en-US" sz="2400" dirty="0">
              <a:ea typeface="Calibri"/>
              <a:cs typeface="Arial"/>
            </a:endParaRPr>
          </a:p>
          <a:p>
            <a:pPr algn="justLow" rtl="1">
              <a:lnSpc>
                <a:spcPct val="115000"/>
              </a:lnSpc>
              <a:spcAft>
                <a:spcPts val="1000"/>
              </a:spcAft>
            </a:pPr>
            <a:r>
              <a:rPr lang="ar-IQ" sz="2400" b="1" dirty="0">
                <a:ea typeface="Calibri"/>
              </a:rPr>
              <a:t>	بعد ان استقر السومريون في الجزء الجنوبي من بلاد الرافدين ، وانتشار الكتابة المسمارية وذلك في العصر المسمى بالعصر الشبيه بالكتابي وفيما بعده ، تطورت المعالم الحضارية وبذات تظهر اولى التنظيمات السياسية البسيطة ، لذلك اطلق على ذلك العصر اسم (عصر فجر السلالات) وذلك لانطلاق اول السلالات او العوائل الحاكمة في بلاد سومر ، او ما يسمى العصر السومري الاول ، وذلك بحدود الالف الرابع قبل الميلاد .</a:t>
            </a:r>
            <a:endParaRPr lang="en-US" sz="2400" dirty="0">
              <a:ea typeface="Calibri"/>
              <a:cs typeface="Arial"/>
            </a:endParaRPr>
          </a:p>
        </p:txBody>
      </p:sp>
      <p:sp>
        <p:nvSpPr>
          <p:cNvPr id="5" name="مستطيل 4"/>
          <p:cNvSpPr/>
          <p:nvPr/>
        </p:nvSpPr>
        <p:spPr>
          <a:xfrm>
            <a:off x="533400" y="3951914"/>
            <a:ext cx="8077200" cy="2188676"/>
          </a:xfrm>
          <a:prstGeom prst="rect">
            <a:avLst/>
          </a:prstGeom>
        </p:spPr>
        <p:txBody>
          <a:bodyPr wrap="square">
            <a:spAutoFit/>
          </a:bodyPr>
          <a:lstStyle/>
          <a:p>
            <a:pPr algn="justLow" rtl="1">
              <a:lnSpc>
                <a:spcPct val="115000"/>
              </a:lnSpc>
              <a:spcAft>
                <a:spcPts val="1000"/>
              </a:spcAft>
            </a:pPr>
            <a:r>
              <a:rPr lang="ar-IQ" sz="2400" b="1" dirty="0">
                <a:ea typeface="Calibri"/>
              </a:rPr>
              <a:t>وقد اختلف الباحثون في تحديد البداية الدقيقة لهذا العصر فمنهم من يقول انه يبدأ في 3000 او 2800 قبل الميلاد ، الا ان الراي الراجح ان هذا العصر يبدا في العام 2800 قبل الميلاد ، في حين ان هناك اجماع على نهاية العصر السومري الاول (عصر فجر السلالات) وذلك بقيام الدولة </a:t>
            </a:r>
            <a:r>
              <a:rPr lang="ar-IQ" sz="2400" b="1" dirty="0" err="1">
                <a:ea typeface="Calibri"/>
              </a:rPr>
              <a:t>الاكدية</a:t>
            </a:r>
            <a:r>
              <a:rPr lang="ar-IQ" sz="2400" b="1" dirty="0">
                <a:ea typeface="Calibri"/>
              </a:rPr>
              <a:t> 2371 قبل الميلاد ، وهو ما يقابل القرن الرابع والعشرين قبل الميلاد ، اذ ان القرن الواحد يمثل مائة عام .</a:t>
            </a:r>
            <a:endParaRPr lang="en-US" sz="2400" dirty="0">
              <a:ea typeface="Calibri"/>
              <a:cs typeface="Arial"/>
            </a:endParaRPr>
          </a:p>
        </p:txBody>
      </p:sp>
    </p:spTree>
    <p:extLst>
      <p:ext uri="{BB962C8B-B14F-4D97-AF65-F5344CB8AC3E}">
        <p14:creationId xmlns:p14="http://schemas.microsoft.com/office/powerpoint/2010/main" val="2776323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3400" y="990600"/>
            <a:ext cx="8001000" cy="3785652"/>
          </a:xfrm>
          <a:prstGeom prst="rect">
            <a:avLst/>
          </a:prstGeom>
        </p:spPr>
        <p:txBody>
          <a:bodyPr wrap="square">
            <a:spAutoFit/>
          </a:bodyPr>
          <a:lstStyle/>
          <a:p>
            <a:pPr algn="justLow" rtl="1"/>
            <a:r>
              <a:rPr lang="ar-IQ" sz="2400" b="1" dirty="0">
                <a:ea typeface="Calibri"/>
              </a:rPr>
              <a:t>وقد اتفق المختصون على تقسيم عصر فجر السلالات على ثلاث عصور او مراحل ، الاول عصر فجر السلالات الاول والثاني عصر فجر السلالات الثاني والثالث عصر فجر السلالات الثالث ، وذلك بناء على التطورات والانتاجات الحضارية والفنية لهذه العصور ، وهذا التقسيم جاء بناء على اللقى الاثرية التي تم العثور عليها في المواقع الحضارية العديدة لمملكة </a:t>
            </a:r>
            <a:r>
              <a:rPr lang="ar-IQ" sz="2400" b="1" dirty="0" err="1">
                <a:ea typeface="Calibri"/>
              </a:rPr>
              <a:t>اشننا</a:t>
            </a:r>
            <a:r>
              <a:rPr lang="ar-IQ" sz="2400" b="1" dirty="0">
                <a:ea typeface="Calibri"/>
              </a:rPr>
              <a:t> التي سنتناولها في دروسنا المقبلة ، وهذا واحد من الانجازات الحضارية لمملكة ديالى القديمة (</a:t>
            </a:r>
            <a:r>
              <a:rPr lang="ar-IQ" sz="2400" b="1" dirty="0" err="1">
                <a:ea typeface="Calibri"/>
              </a:rPr>
              <a:t>اشننا</a:t>
            </a:r>
            <a:r>
              <a:rPr lang="ar-IQ" sz="2400" b="1" dirty="0">
                <a:ea typeface="Calibri"/>
              </a:rPr>
              <a:t>) </a:t>
            </a:r>
            <a:r>
              <a:rPr lang="ar-IQ" sz="2400" b="1" dirty="0" smtClean="0">
                <a:ea typeface="Calibri"/>
              </a:rPr>
              <a:t>.</a:t>
            </a:r>
          </a:p>
          <a:p>
            <a:pPr algn="justLow" rtl="1"/>
            <a:endParaRPr lang="ar-IQ" sz="2400" b="1" dirty="0">
              <a:ea typeface="Calibri"/>
            </a:endParaRPr>
          </a:p>
          <a:p>
            <a:pPr algn="justLow" rtl="1"/>
            <a:endParaRPr lang="ar-IQ" sz="2400" b="1" dirty="0" smtClean="0">
              <a:ea typeface="Calibri"/>
            </a:endParaRPr>
          </a:p>
          <a:p>
            <a:pPr algn="justLow" rtl="1"/>
            <a:endParaRPr lang="ar-IQ" sz="2400" b="1" dirty="0">
              <a:ea typeface="Calibri"/>
            </a:endParaRPr>
          </a:p>
        </p:txBody>
      </p:sp>
      <p:sp>
        <p:nvSpPr>
          <p:cNvPr id="2" name="مستطيل 1"/>
          <p:cNvSpPr/>
          <p:nvPr/>
        </p:nvSpPr>
        <p:spPr>
          <a:xfrm>
            <a:off x="838200" y="4206483"/>
            <a:ext cx="7696200" cy="1892185"/>
          </a:xfrm>
          <a:prstGeom prst="rect">
            <a:avLst/>
          </a:prstGeom>
        </p:spPr>
        <p:txBody>
          <a:bodyPr wrap="square">
            <a:spAutoFit/>
          </a:bodyPr>
          <a:lstStyle/>
          <a:p>
            <a:pPr algn="justLow" rtl="1">
              <a:lnSpc>
                <a:spcPct val="115000"/>
              </a:lnSpc>
              <a:spcAft>
                <a:spcPts val="1000"/>
              </a:spcAft>
            </a:pPr>
            <a:r>
              <a:rPr lang="ar-IQ" sz="2400" b="1" dirty="0">
                <a:ea typeface="Calibri"/>
              </a:rPr>
              <a:t>مصادر معلوماتنا عن تاريخ سومر القديم :</a:t>
            </a:r>
            <a:endParaRPr lang="en-US" sz="2400" dirty="0">
              <a:ea typeface="Calibri"/>
              <a:cs typeface="Arial"/>
            </a:endParaRPr>
          </a:p>
          <a:p>
            <a:pPr algn="justLow" rtl="1">
              <a:lnSpc>
                <a:spcPct val="115000"/>
              </a:lnSpc>
              <a:spcAft>
                <a:spcPts val="1000"/>
              </a:spcAft>
            </a:pPr>
            <a:r>
              <a:rPr lang="ar-IQ" sz="2400" b="1" dirty="0">
                <a:ea typeface="Calibri"/>
              </a:rPr>
              <a:t>	هناك عدد من المصادر المعتمدة لدراسة تاريخ العراق القديم اذ انها كتبت بالخط المسماري القديم على نصوص حجرية او فخارية وهي لذلك تكون غير قابلة للشك فيها : </a:t>
            </a:r>
            <a:endParaRPr lang="en-US" sz="2400" dirty="0">
              <a:ea typeface="Calibri"/>
              <a:cs typeface="Arial"/>
            </a:endParaRPr>
          </a:p>
        </p:txBody>
      </p:sp>
    </p:spTree>
    <p:extLst>
      <p:ext uri="{BB962C8B-B14F-4D97-AF65-F5344CB8AC3E}">
        <p14:creationId xmlns:p14="http://schemas.microsoft.com/office/powerpoint/2010/main" val="97365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3400" y="1307545"/>
            <a:ext cx="8153400" cy="4144083"/>
          </a:xfrm>
          <a:prstGeom prst="rect">
            <a:avLst/>
          </a:prstGeom>
        </p:spPr>
        <p:txBody>
          <a:bodyPr wrap="square">
            <a:spAutoFit/>
          </a:bodyPr>
          <a:lstStyle/>
          <a:p>
            <a:pPr algn="justLow" rtl="1">
              <a:lnSpc>
                <a:spcPct val="115000"/>
              </a:lnSpc>
              <a:spcAft>
                <a:spcPts val="1000"/>
              </a:spcAft>
            </a:pPr>
            <a:r>
              <a:rPr lang="ar-IQ" sz="2400" b="1" dirty="0">
                <a:ea typeface="Calibri"/>
              </a:rPr>
              <a:t>اولا : جداول او اثباتات الملوك السومرية :</a:t>
            </a:r>
            <a:endParaRPr lang="en-US" sz="2400" dirty="0">
              <a:ea typeface="Calibri"/>
              <a:cs typeface="Arial"/>
            </a:endParaRPr>
          </a:p>
          <a:p>
            <a:pPr indent="457200" algn="justLow" rtl="1">
              <a:lnSpc>
                <a:spcPct val="115000"/>
              </a:lnSpc>
              <a:spcAft>
                <a:spcPts val="1000"/>
              </a:spcAft>
            </a:pPr>
            <a:r>
              <a:rPr lang="ar-IQ" sz="2400" b="1" dirty="0">
                <a:ea typeface="Calibri"/>
              </a:rPr>
              <a:t>وهي نصوص مسمارية مدونة باللغة السومرية تم تأليفها على ما يرجح في عصر سلالة اور الثالثة (2113-2006 ق.م) التي تمثل العصر السومري الثاني ام ما يعرف بعصر الانبعاث السومري الاخير والذي سنمر عليه في محاضراتنا اللاحقة ، في حين ان هناك قسم منها دون في الالف الثاني قبل الميلاد .</a:t>
            </a:r>
            <a:endParaRPr lang="en-US" sz="2400" dirty="0">
              <a:ea typeface="Calibri"/>
              <a:cs typeface="Arial"/>
            </a:endParaRPr>
          </a:p>
          <a:p>
            <a:pPr algn="justLow" rtl="1">
              <a:lnSpc>
                <a:spcPct val="115000"/>
              </a:lnSpc>
              <a:spcAft>
                <a:spcPts val="1000"/>
              </a:spcAft>
            </a:pPr>
            <a:r>
              <a:rPr lang="ar-IQ" sz="2400" b="1" dirty="0">
                <a:ea typeface="Calibri"/>
              </a:rPr>
              <a:t>	وتذكر هذه الجداول اسماء ومدة حكم الملوك والسلالات الحاكمة في جنوب العراق ، ويبدو من ارقام السنين الواردة في هذه الجداول ان هنام مبالغة كبيرة في مدد حكمهم ، ويبدو ان سبب ذلك يرجع الى حساب السنين في تلك الازمنة يختلف مما هو عليه الان .</a:t>
            </a:r>
            <a:endParaRPr lang="en-US" sz="2400" dirty="0">
              <a:ea typeface="Calibri"/>
              <a:cs typeface="Arial"/>
            </a:endParaRPr>
          </a:p>
        </p:txBody>
      </p:sp>
    </p:spTree>
    <p:extLst>
      <p:ext uri="{BB962C8B-B14F-4D97-AF65-F5344CB8AC3E}">
        <p14:creationId xmlns:p14="http://schemas.microsoft.com/office/powerpoint/2010/main" val="363590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57200" y="304800"/>
            <a:ext cx="8305800" cy="3025444"/>
          </a:xfrm>
          <a:prstGeom prst="rect">
            <a:avLst/>
          </a:prstGeom>
        </p:spPr>
        <p:txBody>
          <a:bodyPr wrap="square">
            <a:spAutoFit/>
          </a:bodyPr>
          <a:lstStyle/>
          <a:p>
            <a:pPr algn="justLow" rtl="1">
              <a:lnSpc>
                <a:spcPct val="115000"/>
              </a:lnSpc>
              <a:spcAft>
                <a:spcPts val="1000"/>
              </a:spcAft>
            </a:pPr>
            <a:r>
              <a:rPr lang="ar-IQ" sz="2400" b="1" dirty="0">
                <a:ea typeface="Calibri"/>
              </a:rPr>
              <a:t>ثانيا : نص تمال :</a:t>
            </a:r>
            <a:endParaRPr lang="en-US" sz="2400" dirty="0">
              <a:ea typeface="Calibri"/>
              <a:cs typeface="Arial"/>
            </a:endParaRPr>
          </a:p>
          <a:p>
            <a:pPr algn="justLow" rtl="1">
              <a:lnSpc>
                <a:spcPct val="115000"/>
              </a:lnSpc>
              <a:spcAft>
                <a:spcPts val="1000"/>
              </a:spcAft>
            </a:pPr>
            <a:r>
              <a:rPr lang="ar-IQ" sz="2400" b="1" dirty="0">
                <a:ea typeface="Calibri"/>
              </a:rPr>
              <a:t>	وهي من النصوص المدونة في الالف الثاني قبل الميلاد ، وعثر عليه في مدينة نفر من حارة تمال المقدسة في هذه المدينة ، وفيه ذكر </a:t>
            </a:r>
            <a:r>
              <a:rPr lang="ar-IQ" sz="2400" b="1" dirty="0" err="1">
                <a:ea typeface="Calibri"/>
              </a:rPr>
              <a:t>لاسماء</a:t>
            </a:r>
            <a:r>
              <a:rPr lang="ar-IQ" sz="2400" b="1" dirty="0">
                <a:ea typeface="Calibri"/>
              </a:rPr>
              <a:t> الملوك السومريين وتعاصرهم مع اقرانهم </a:t>
            </a:r>
            <a:r>
              <a:rPr lang="ar-IQ" sz="2400" b="1" dirty="0" smtClean="0">
                <a:ea typeface="Calibri"/>
              </a:rPr>
              <a:t>.</a:t>
            </a:r>
          </a:p>
          <a:p>
            <a:pPr algn="justLow" rtl="1">
              <a:lnSpc>
                <a:spcPct val="115000"/>
              </a:lnSpc>
              <a:spcAft>
                <a:spcPts val="1000"/>
              </a:spcAft>
            </a:pPr>
            <a:endParaRPr lang="ar-IQ" sz="2400" b="1" dirty="0">
              <a:ea typeface="Calibri"/>
              <a:cs typeface="Arial"/>
            </a:endParaRPr>
          </a:p>
          <a:p>
            <a:pPr algn="justLow" rtl="1">
              <a:lnSpc>
                <a:spcPct val="115000"/>
              </a:lnSpc>
              <a:spcAft>
                <a:spcPts val="1000"/>
              </a:spcAft>
            </a:pPr>
            <a:endParaRPr lang="en-US" sz="2400" dirty="0">
              <a:ea typeface="Calibri"/>
              <a:cs typeface="Arial"/>
            </a:endParaRPr>
          </a:p>
        </p:txBody>
      </p:sp>
      <p:sp>
        <p:nvSpPr>
          <p:cNvPr id="5" name="مستطيل 4"/>
          <p:cNvSpPr/>
          <p:nvPr/>
        </p:nvSpPr>
        <p:spPr>
          <a:xfrm>
            <a:off x="762000" y="2790299"/>
            <a:ext cx="7543800" cy="3719352"/>
          </a:xfrm>
          <a:prstGeom prst="rect">
            <a:avLst/>
          </a:prstGeom>
        </p:spPr>
        <p:txBody>
          <a:bodyPr wrap="square">
            <a:spAutoFit/>
          </a:bodyPr>
          <a:lstStyle/>
          <a:p>
            <a:pPr algn="justLow" rtl="1">
              <a:lnSpc>
                <a:spcPct val="115000"/>
              </a:lnSpc>
              <a:spcAft>
                <a:spcPts val="1000"/>
              </a:spcAft>
            </a:pPr>
            <a:r>
              <a:rPr lang="ar-IQ" sz="2400" b="1" dirty="0">
                <a:ea typeface="Calibri"/>
              </a:rPr>
              <a:t>ثالثا : نصوص مدينة لكش :</a:t>
            </a:r>
            <a:endParaRPr lang="en-US" sz="2400" dirty="0">
              <a:ea typeface="Calibri"/>
              <a:cs typeface="Arial"/>
            </a:endParaRPr>
          </a:p>
          <a:p>
            <a:pPr algn="justLow" rtl="1">
              <a:lnSpc>
                <a:spcPct val="115000"/>
              </a:lnSpc>
              <a:spcAft>
                <a:spcPts val="1000"/>
              </a:spcAft>
            </a:pPr>
            <a:r>
              <a:rPr lang="ar-IQ" sz="2400" b="1" dirty="0">
                <a:ea typeface="Calibri"/>
              </a:rPr>
              <a:t>	وترجع الى القرن الخامس والعشرين قبل الميلاد وقد افادت في التعرف على اسماء ملوك هذه السلالة ، وكذلك دراسة الحياة الاقتصادية في الدويلات السومرية المعاصرة لهذه السلالة السومرية .</a:t>
            </a:r>
            <a:endParaRPr lang="en-US" sz="2400" dirty="0">
              <a:ea typeface="Calibri"/>
              <a:cs typeface="Arial"/>
            </a:endParaRPr>
          </a:p>
          <a:p>
            <a:pPr algn="justLow" rtl="1">
              <a:lnSpc>
                <a:spcPct val="115000"/>
              </a:lnSpc>
              <a:spcAft>
                <a:spcPts val="1000"/>
              </a:spcAft>
            </a:pPr>
            <a:r>
              <a:rPr lang="ar-IQ" sz="2400" b="1" dirty="0">
                <a:ea typeface="Calibri"/>
              </a:rPr>
              <a:t>وبطبيعة الحال هناك كم هائل من النصوص السومرية التي عثر عليها في بعض المواقع التاريخية السومرية الاخرى ولاسيما مدينة اور التاريخية الشهيرة ومدينة الوركاء وغيرها افادت جميعها في دراسة التاريخ السومري ولا سيما في حقبته الاولى .</a:t>
            </a:r>
            <a:endParaRPr lang="en-US" sz="2400" dirty="0">
              <a:ea typeface="Calibri"/>
              <a:cs typeface="Arial"/>
            </a:endParaRPr>
          </a:p>
        </p:txBody>
      </p:sp>
    </p:spTree>
    <p:extLst>
      <p:ext uri="{BB962C8B-B14F-4D97-AF65-F5344CB8AC3E}">
        <p14:creationId xmlns:p14="http://schemas.microsoft.com/office/powerpoint/2010/main" val="296619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62000" y="1066800"/>
            <a:ext cx="7772400" cy="4440575"/>
          </a:xfrm>
          <a:prstGeom prst="rect">
            <a:avLst/>
          </a:prstGeom>
        </p:spPr>
        <p:txBody>
          <a:bodyPr wrap="square">
            <a:spAutoFit/>
          </a:bodyPr>
          <a:lstStyle/>
          <a:p>
            <a:pPr algn="justLow" rtl="1">
              <a:lnSpc>
                <a:spcPct val="115000"/>
              </a:lnSpc>
              <a:spcAft>
                <a:spcPts val="1000"/>
              </a:spcAft>
            </a:pPr>
            <a:r>
              <a:rPr lang="ar-IQ" sz="2400" b="1" dirty="0">
                <a:ea typeface="Calibri"/>
              </a:rPr>
              <a:t>الاقوام العراقية في العصر التاريخي الاول :</a:t>
            </a:r>
            <a:endParaRPr lang="en-US" sz="2400" dirty="0">
              <a:ea typeface="Calibri"/>
              <a:cs typeface="Arial"/>
            </a:endParaRPr>
          </a:p>
          <a:p>
            <a:pPr algn="justLow" rtl="1">
              <a:lnSpc>
                <a:spcPct val="115000"/>
              </a:lnSpc>
              <a:spcAft>
                <a:spcPts val="1000"/>
              </a:spcAft>
            </a:pPr>
            <a:r>
              <a:rPr lang="ar-IQ" sz="2400" b="1" dirty="0">
                <a:ea typeface="Calibri"/>
              </a:rPr>
              <a:t>	لمعرفة الاقوام العراقية التي ظهرت على مسرح الاحداث السياسية والحضارية في بلاد سومر سيتم الرجوع الى المصادر المعول عليها وبالتحديد الكتابات المسمارية ، فقد اشارت ان هناك مجموعتان بشريتان تشاركا في الاسهام في نشاه الحضارة السومرية وليس السومريين لوحدهم ، فقد اثبتت المصادر التاريخية والاثارية ان </a:t>
            </a:r>
            <a:r>
              <a:rPr lang="ar-IQ" sz="2400" b="1" dirty="0" err="1">
                <a:ea typeface="Calibri"/>
              </a:rPr>
              <a:t>الفراتيين</a:t>
            </a:r>
            <a:r>
              <a:rPr lang="ar-IQ" sz="2400" b="1" dirty="0">
                <a:ea typeface="Calibri"/>
              </a:rPr>
              <a:t> الاوائل قد اسهموا كثيرا في الحضارة السومرية ، وانهم عاصروا السومريين ان لم نقل هم اقدم من السومريين في الاستقرار في الجنوب العراقي ، لذلك سنحاول ان نتعرف على اصول ووقت استقرار هاتين المجموعتين (</a:t>
            </a:r>
            <a:r>
              <a:rPr lang="ar-IQ" sz="2400" b="1" dirty="0" err="1">
                <a:ea typeface="Calibri"/>
              </a:rPr>
              <a:t>الفراتيين</a:t>
            </a:r>
            <a:r>
              <a:rPr lang="ar-IQ" sz="2400" b="1" dirty="0">
                <a:ea typeface="Calibri"/>
              </a:rPr>
              <a:t> والسومريين) في جنوب العراق .</a:t>
            </a:r>
            <a:endParaRPr lang="en-US" sz="2400" dirty="0">
              <a:ea typeface="Calibri"/>
              <a:cs typeface="Arial"/>
            </a:endParaRPr>
          </a:p>
        </p:txBody>
      </p:sp>
    </p:spTree>
    <p:extLst>
      <p:ext uri="{BB962C8B-B14F-4D97-AF65-F5344CB8AC3E}">
        <p14:creationId xmlns:p14="http://schemas.microsoft.com/office/powerpoint/2010/main" val="227529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5800" y="990600"/>
            <a:ext cx="7924800" cy="4144083"/>
          </a:xfrm>
          <a:prstGeom prst="rect">
            <a:avLst/>
          </a:prstGeom>
        </p:spPr>
        <p:txBody>
          <a:bodyPr wrap="square">
            <a:spAutoFit/>
          </a:bodyPr>
          <a:lstStyle/>
          <a:p>
            <a:pPr algn="justLow" rtl="1">
              <a:lnSpc>
                <a:spcPct val="115000"/>
              </a:lnSpc>
              <a:spcAft>
                <a:spcPts val="1000"/>
              </a:spcAft>
            </a:pPr>
            <a:r>
              <a:rPr lang="ar-IQ" sz="2400" b="1" u="sng" dirty="0" err="1">
                <a:ea typeface="Calibri"/>
              </a:rPr>
              <a:t>الفراتيين</a:t>
            </a:r>
            <a:r>
              <a:rPr lang="ar-IQ" sz="2400" b="1" u="sng" dirty="0">
                <a:ea typeface="Calibri"/>
              </a:rPr>
              <a:t> الاوائل : </a:t>
            </a:r>
            <a:endParaRPr lang="en-US" sz="2400" dirty="0">
              <a:ea typeface="Calibri"/>
              <a:cs typeface="Arial"/>
            </a:endParaRPr>
          </a:p>
          <a:p>
            <a:pPr algn="justLow" rtl="1">
              <a:lnSpc>
                <a:spcPct val="115000"/>
              </a:lnSpc>
              <a:spcAft>
                <a:spcPts val="1000"/>
              </a:spcAft>
            </a:pPr>
            <a:r>
              <a:rPr lang="ar-IQ" sz="2400" b="1" dirty="0">
                <a:ea typeface="Calibri"/>
              </a:rPr>
              <a:t>	تدل التنقيبات والاخبار التي اجريت في جنوب العراق تشير ان هناك استيطان في المنطقة يعود الى الالف الخامس قبل الميلاد في العصر الذي يسمى (عصر العبيد) وطور </a:t>
            </a:r>
            <a:r>
              <a:rPr lang="ar-IQ" sz="2400" b="1" dirty="0" err="1">
                <a:ea typeface="Calibri"/>
              </a:rPr>
              <a:t>اريدو</a:t>
            </a:r>
            <a:r>
              <a:rPr lang="ar-IQ" sz="2400" b="1" dirty="0">
                <a:ea typeface="Calibri"/>
              </a:rPr>
              <a:t> ، وهو ما يؤكد ان هناك اقوام سبقت السومريين في الاستقرار في المنطقة واستقروا على شاطئ نهر الفرات الغربي ، وقد اطلق عليهم اسم (</a:t>
            </a:r>
            <a:r>
              <a:rPr lang="ar-IQ" sz="2400" b="1" dirty="0" err="1">
                <a:ea typeface="Calibri"/>
              </a:rPr>
              <a:t>الفراتيين</a:t>
            </a:r>
            <a:r>
              <a:rPr lang="ar-IQ" sz="2400" b="1" dirty="0">
                <a:ea typeface="Calibri"/>
              </a:rPr>
              <a:t> </a:t>
            </a:r>
            <a:r>
              <a:rPr lang="ar-IQ" sz="2400" b="1" dirty="0" smtClean="0">
                <a:ea typeface="Calibri"/>
              </a:rPr>
              <a:t>الاوائل</a:t>
            </a:r>
            <a:r>
              <a:rPr lang="ar-IQ" sz="2400" b="1" dirty="0">
                <a:ea typeface="Calibri"/>
              </a:rPr>
              <a:t>) على اعتبار استقرارهم على شاطئ النهر .</a:t>
            </a:r>
            <a:endParaRPr lang="en-US" sz="2400" dirty="0">
              <a:ea typeface="Calibri"/>
              <a:cs typeface="Arial"/>
            </a:endParaRPr>
          </a:p>
          <a:p>
            <a:pPr algn="justLow" rtl="1">
              <a:lnSpc>
                <a:spcPct val="115000"/>
              </a:lnSpc>
              <a:spcAft>
                <a:spcPts val="1000"/>
              </a:spcAft>
            </a:pPr>
            <a:r>
              <a:rPr lang="ar-IQ" sz="2400" b="1" dirty="0">
                <a:ea typeface="Calibri"/>
              </a:rPr>
              <a:t>	وقد اكدت التنقيبات ان اصولهم ترجع الى بلاد شبه الجزيرة العربية ، واليهم تنسب اسماء الكثير من المهن والحرف والمدن والقرى التي سميت بها ، وان طبيعة حياتهم تختلف نوعا ما عن حياة السومريين .</a:t>
            </a:r>
            <a:endParaRPr lang="en-US" sz="2400" dirty="0">
              <a:ea typeface="Calibri"/>
              <a:cs typeface="Arial"/>
            </a:endParaRPr>
          </a:p>
        </p:txBody>
      </p:sp>
    </p:spTree>
    <p:extLst>
      <p:ext uri="{BB962C8B-B14F-4D97-AF65-F5344CB8AC3E}">
        <p14:creationId xmlns:p14="http://schemas.microsoft.com/office/powerpoint/2010/main" val="374700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09600" y="381000"/>
            <a:ext cx="8229600" cy="2741648"/>
          </a:xfrm>
          <a:prstGeom prst="rect">
            <a:avLst/>
          </a:prstGeom>
        </p:spPr>
        <p:txBody>
          <a:bodyPr wrap="square">
            <a:spAutoFit/>
          </a:bodyPr>
          <a:lstStyle/>
          <a:p>
            <a:pPr algn="justLow" rtl="1">
              <a:lnSpc>
                <a:spcPct val="115000"/>
              </a:lnSpc>
              <a:spcAft>
                <a:spcPts val="1000"/>
              </a:spcAft>
            </a:pPr>
            <a:r>
              <a:rPr lang="ar-IQ" sz="2400" b="1" u="sng" dirty="0" smtClean="0">
                <a:ea typeface="Calibri"/>
              </a:rPr>
              <a:t>السومريين</a:t>
            </a:r>
            <a:r>
              <a:rPr lang="ar-IQ" sz="2400" b="1" dirty="0" smtClean="0">
                <a:ea typeface="Calibri"/>
              </a:rPr>
              <a:t> </a:t>
            </a:r>
            <a:r>
              <a:rPr lang="ar-IQ" sz="2400" b="1" dirty="0">
                <a:ea typeface="Calibri"/>
              </a:rPr>
              <a:t>:</a:t>
            </a:r>
            <a:endParaRPr lang="en-US" sz="2400" dirty="0">
              <a:ea typeface="Calibri"/>
              <a:cs typeface="Arial"/>
            </a:endParaRPr>
          </a:p>
          <a:p>
            <a:pPr algn="justLow" rtl="1">
              <a:lnSpc>
                <a:spcPct val="115000"/>
              </a:lnSpc>
              <a:spcAft>
                <a:spcPts val="1000"/>
              </a:spcAft>
            </a:pPr>
            <a:r>
              <a:rPr lang="ar-IQ" sz="2400" b="1" dirty="0">
                <a:ea typeface="Calibri"/>
              </a:rPr>
              <a:t>	لقد برز السومريين على المسرح السياسي والحضاري في بلاد جنوب العراق منذ بداية الالف الثالث قبل الميلاد وهو ما يعني انهم قد وصلوا الى جنوب العراق بعد وصول </a:t>
            </a:r>
            <a:r>
              <a:rPr lang="ar-IQ" sz="2400" b="1" dirty="0" err="1">
                <a:ea typeface="Calibri"/>
              </a:rPr>
              <a:t>الفراتيين</a:t>
            </a:r>
            <a:r>
              <a:rPr lang="ar-IQ" sz="2400" b="1" dirty="0">
                <a:ea typeface="Calibri"/>
              </a:rPr>
              <a:t> ، ولعل هناك عدة نظريات في اصل السومريين ، الا ان النظرية الراجحة لدينا انهم اقوام عراقية محلية انتقلت من المناطق الجبلية الى الوسط وبعد ذلك الى الجنوب بناء على تطور انجازاتهم الحضارية المتتالية .</a:t>
            </a:r>
            <a:endParaRPr lang="en-US" sz="2400" dirty="0">
              <a:ea typeface="Calibri"/>
              <a:cs typeface="Arial"/>
            </a:endParaRPr>
          </a:p>
        </p:txBody>
      </p:sp>
      <p:sp>
        <p:nvSpPr>
          <p:cNvPr id="5" name="مستطيل 4"/>
          <p:cNvSpPr/>
          <p:nvPr/>
        </p:nvSpPr>
        <p:spPr>
          <a:xfrm>
            <a:off x="609600" y="3939975"/>
            <a:ext cx="8229600" cy="1763944"/>
          </a:xfrm>
          <a:prstGeom prst="rect">
            <a:avLst/>
          </a:prstGeom>
        </p:spPr>
        <p:txBody>
          <a:bodyPr wrap="square">
            <a:spAutoFit/>
          </a:bodyPr>
          <a:lstStyle/>
          <a:p>
            <a:pPr algn="justLow" rtl="1">
              <a:lnSpc>
                <a:spcPct val="115000"/>
              </a:lnSpc>
              <a:spcAft>
                <a:spcPts val="1000"/>
              </a:spcAft>
            </a:pPr>
            <a:r>
              <a:rPr lang="ar-IQ" sz="2400" b="1" dirty="0">
                <a:ea typeface="Calibri"/>
              </a:rPr>
              <a:t>وقد سجل للسومريين الحضارة العراقية الاولى التي ظهرت في جنوب العراق بما قدموه من انجازات حضارية متتالية توجت هذه الانجازات باختراع الكتابة ، التي تعد بحق اقدم نظام كتابي على وجه الخليقة سجل للسومريين ، وهو الانجاز الابرز الذي نقل البشرية من حياة </a:t>
            </a:r>
            <a:r>
              <a:rPr lang="ar-IQ" sz="2400" b="1" dirty="0" err="1">
                <a:ea typeface="Calibri"/>
              </a:rPr>
              <a:t>اللا</a:t>
            </a:r>
            <a:r>
              <a:rPr lang="ar-IQ" sz="2400" b="1" dirty="0">
                <a:ea typeface="Calibri"/>
              </a:rPr>
              <a:t> تاريخ الى حياة التاريخية .</a:t>
            </a:r>
            <a:endParaRPr lang="en-US" sz="2400" dirty="0">
              <a:ea typeface="Calibri"/>
              <a:cs typeface="Arial"/>
            </a:endParaRPr>
          </a:p>
        </p:txBody>
      </p:sp>
    </p:spTree>
    <p:extLst>
      <p:ext uri="{BB962C8B-B14F-4D97-AF65-F5344CB8AC3E}">
        <p14:creationId xmlns:p14="http://schemas.microsoft.com/office/powerpoint/2010/main" val="16206753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292</Words>
  <Application>Microsoft Office PowerPoint</Application>
  <PresentationFormat>عرض على الشاشة (4:3)</PresentationFormat>
  <Paragraphs>23</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Arial</vt:lpstr>
      <vt:lpstr>Calibri</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cp:revision>
  <dcterms:created xsi:type="dcterms:W3CDTF">2021-02-21T08:35:33Z</dcterms:created>
  <dcterms:modified xsi:type="dcterms:W3CDTF">2022-11-30T08:30:46Z</dcterms:modified>
</cp:coreProperties>
</file>